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794" r:id="rId2"/>
    <p:sldId id="843" r:id="rId3"/>
    <p:sldId id="809" r:id="rId4"/>
    <p:sldId id="807" r:id="rId5"/>
    <p:sldId id="826" r:id="rId6"/>
    <p:sldId id="827" r:id="rId7"/>
    <p:sldId id="828" r:id="rId8"/>
    <p:sldId id="829" r:id="rId9"/>
    <p:sldId id="862" r:id="rId10"/>
    <p:sldId id="863" r:id="rId11"/>
    <p:sldId id="865" r:id="rId12"/>
    <p:sldId id="866" r:id="rId13"/>
    <p:sldId id="867" r:id="rId14"/>
    <p:sldId id="868" r:id="rId15"/>
    <p:sldId id="869" r:id="rId16"/>
    <p:sldId id="870" r:id="rId17"/>
    <p:sldId id="894" r:id="rId18"/>
    <p:sldId id="892" r:id="rId19"/>
    <p:sldId id="893" r:id="rId20"/>
    <p:sldId id="871" r:id="rId21"/>
    <p:sldId id="872" r:id="rId22"/>
    <p:sldId id="874" r:id="rId23"/>
    <p:sldId id="875" r:id="rId24"/>
    <p:sldId id="876" r:id="rId25"/>
    <p:sldId id="87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36" autoAdjust="0"/>
    <p:restoredTop sz="90188" autoAdjust="0"/>
  </p:normalViewPr>
  <p:slideViewPr>
    <p:cSldViewPr snapToGrid="0" snapToObjects="1">
      <p:cViewPr>
        <p:scale>
          <a:sx n="72" d="100"/>
          <a:sy n="72" d="100"/>
        </p:scale>
        <p:origin x="1160" y="68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1" d="100"/>
        <a:sy n="71" d="100"/>
      </p:scale>
      <p:origin x="0" y="403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3/20/17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23.png>
</file>

<file path=ppt/media/image24.png>
</file>

<file path=ppt/media/image3.gif>
</file>

<file path=ppt/media/image4.jpg>
</file>

<file path=ppt/media/image5.gif>
</file>

<file path=ppt/media/image6.gi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3/20/17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316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16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85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70070"/>
            <a:ext cx="109728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5"/>
            <a:ext cx="12192000" cy="872193"/>
            <a:chOff x="0" y="-120393"/>
            <a:chExt cx="9144000" cy="872193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769441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Relationship Id="rId3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215" y="5381528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Chief Scientist &amp; Founding Director,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for Entrepreneurship &amp; Technology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Emerging Area Professor 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68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272753" y="2248141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Data as a Signal</a:t>
            </a:r>
            <a:br>
              <a:rPr lang="en-US" dirty="0" smtClean="0"/>
            </a:br>
            <a:r>
              <a:rPr lang="en-US" sz="2400" dirty="0"/>
              <a:t>Data 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51167" y="231587"/>
            <a:ext cx="3880743" cy="132343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ourier New"/>
                <a:cs typeface="Courier New"/>
              </a:rPr>
              <a:t>Data</a:t>
            </a:r>
            <a:r>
              <a:rPr lang="en-US" sz="5400" dirty="0">
                <a:latin typeface="Arial Narrow"/>
                <a:cs typeface="Arial Narrow"/>
              </a:rPr>
              <a:t> </a:t>
            </a:r>
            <a:r>
              <a:rPr lang="en-US" sz="8000" baseline="30000" dirty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514729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215" y="5381528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Chief Scientist &amp; Founding Director,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for Entrepreneurship &amp; Technology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Emerging Area Professor 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68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272753" y="2248141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Covariance and Correlation of Multiple Signals</a:t>
            </a:r>
            <a:br>
              <a:rPr lang="en-US" dirty="0" smtClean="0"/>
            </a:br>
            <a:r>
              <a:rPr lang="en-US" sz="2400" dirty="0"/>
              <a:t>Data 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51167" y="231587"/>
            <a:ext cx="3880743" cy="132343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ourier New"/>
                <a:cs typeface="Courier New"/>
              </a:rPr>
              <a:t>Data</a:t>
            </a:r>
            <a:r>
              <a:rPr lang="en-US" sz="5400" dirty="0">
                <a:latin typeface="Arial Narrow"/>
                <a:cs typeface="Arial Narrow"/>
              </a:rPr>
              <a:t> </a:t>
            </a:r>
            <a:r>
              <a:rPr lang="en-US" sz="8000" baseline="30000" dirty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198415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Correlation and Covariance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37813"/>
          <a:stretch/>
        </p:blipFill>
        <p:spPr>
          <a:xfrm>
            <a:off x="2209800" y="1234721"/>
            <a:ext cx="6311421" cy="1215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2333" y="5918814"/>
            <a:ext cx="2853504" cy="1912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0" y="3032478"/>
            <a:ext cx="3416300" cy="2768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8086" y="2462915"/>
            <a:ext cx="445770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1" y="7363257"/>
            <a:ext cx="6311421" cy="195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48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Correlation and Covariance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37813"/>
          <a:stretch/>
        </p:blipFill>
        <p:spPr>
          <a:xfrm>
            <a:off x="2209800" y="1234721"/>
            <a:ext cx="6311421" cy="1215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2333" y="5918814"/>
            <a:ext cx="2853504" cy="1912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0" y="3032478"/>
            <a:ext cx="3416300" cy="2768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8086" y="2462915"/>
            <a:ext cx="445770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1" y="7363257"/>
            <a:ext cx="6311421" cy="195438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-30" r="30842"/>
          <a:stretch/>
        </p:blipFill>
        <p:spPr>
          <a:xfrm>
            <a:off x="5686548" y="3942784"/>
            <a:ext cx="4909922" cy="12341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86549" y="3810219"/>
            <a:ext cx="4193649" cy="4076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Properties</a:t>
            </a:r>
          </a:p>
        </p:txBody>
      </p:sp>
    </p:spTree>
    <p:extLst>
      <p:ext uri="{BB962C8B-B14F-4D97-AF65-F5344CB8AC3E}">
        <p14:creationId xmlns:p14="http://schemas.microsoft.com/office/powerpoint/2010/main" val="73366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Covariance: Alternative Format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26" r="41993" b="75472"/>
          <a:stretch/>
        </p:blipFill>
        <p:spPr>
          <a:xfrm>
            <a:off x="2133600" y="1187604"/>
            <a:ext cx="6744871" cy="4510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429" t="33497" b="19654"/>
          <a:stretch/>
        </p:blipFill>
        <p:spPr>
          <a:xfrm>
            <a:off x="2258960" y="3459214"/>
            <a:ext cx="2696044" cy="3183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33300"/>
          <a:stretch/>
        </p:blipFill>
        <p:spPr>
          <a:xfrm>
            <a:off x="2258965" y="4564490"/>
            <a:ext cx="2379059" cy="3173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926" t="19481"/>
          <a:stretch/>
        </p:blipFill>
        <p:spPr>
          <a:xfrm>
            <a:off x="1882752" y="1630710"/>
            <a:ext cx="8686800" cy="109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4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Matrix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579022" y="1846181"/>
            <a:ext cx="23314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2579022" y="2167915"/>
            <a:ext cx="23314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579022" y="2771870"/>
            <a:ext cx="23314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15801" y="1648627"/>
            <a:ext cx="401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27091" y="1959069"/>
            <a:ext cx="401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55312" y="2587204"/>
            <a:ext cx="40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xn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55313" y="3406323"/>
            <a:ext cx="20608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Many samples, or a </a:t>
            </a:r>
            <a:br>
              <a:rPr lang="en-US" dirty="0"/>
            </a:br>
            <a:r>
              <a:rPr lang="en-US" dirty="0"/>
              <a:t>sequence in time</a:t>
            </a:r>
          </a:p>
          <a:p>
            <a:r>
              <a:rPr lang="en-US" dirty="0"/>
              <a:t>x1(t), x2(t), .. </a:t>
            </a:r>
            <a:r>
              <a:rPr lang="en-US" dirty="0" err="1"/>
              <a:t>xn</a:t>
            </a:r>
            <a:r>
              <a:rPr lang="en-US" dirty="0"/>
              <a:t>(t)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27091" y="4958320"/>
            <a:ext cx="73154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estimate from data:</a:t>
            </a:r>
          </a:p>
          <a:p>
            <a:pPr marL="342900" indent="-342900">
              <a:buAutoNum type="alphaLcParenR"/>
            </a:pPr>
            <a:r>
              <a:rPr lang="en-US" dirty="0"/>
              <a:t>Use all samples ever collected</a:t>
            </a:r>
          </a:p>
          <a:p>
            <a:pPr marL="342900" indent="-342900">
              <a:buAutoNum type="alphaLcParenR"/>
            </a:pPr>
            <a:r>
              <a:rPr lang="en-US" dirty="0"/>
              <a:t>Use window size of W samples of each to estimate a recent </a:t>
            </a:r>
            <a:r>
              <a:rPr lang="en-US" dirty="0" err="1"/>
              <a:t>Corr</a:t>
            </a:r>
            <a:r>
              <a:rPr lang="en-US" dirty="0"/>
              <a:t> Matrix  </a:t>
            </a:r>
          </a:p>
          <a:p>
            <a:pPr marL="342900" indent="-342900">
              <a:buAutoNum type="alphaLcParenR"/>
            </a:pP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4126487" y="1455913"/>
            <a:ext cx="763839" cy="1664353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3942909" y="1048099"/>
            <a:ext cx="1229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Window W</a:t>
            </a:r>
          </a:p>
        </p:txBody>
      </p:sp>
      <p:sp>
        <p:nvSpPr>
          <p:cNvPr id="40" name="Rectangle 39"/>
          <p:cNvSpPr/>
          <p:nvPr/>
        </p:nvSpPr>
        <p:spPr>
          <a:xfrm>
            <a:off x="7672074" y="1545633"/>
            <a:ext cx="2096393" cy="2821807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8288609" y="849806"/>
            <a:ext cx="696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752704" y="1219138"/>
            <a:ext cx="2015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     x2      …        </a:t>
            </a:r>
            <a:r>
              <a:rPr lang="en-US" dirty="0" err="1"/>
              <a:t>xn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744821" y="1431059"/>
            <a:ext cx="96693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Samples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6</a:t>
            </a:r>
          </a:p>
          <a:p>
            <a:r>
              <a:rPr lang="en-US" dirty="0"/>
              <a:t>W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672074" y="1593780"/>
            <a:ext cx="2096393" cy="2054415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Samples from Window of W</a:t>
            </a:r>
          </a:p>
        </p:txBody>
      </p:sp>
    </p:spTree>
    <p:extLst>
      <p:ext uri="{BB962C8B-B14F-4D97-AF65-F5344CB8AC3E}">
        <p14:creationId xmlns:p14="http://schemas.microsoft.com/office/powerpoint/2010/main" val="74350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Matrix</a:t>
            </a:r>
            <a:endParaRPr lang="en-US" dirty="0"/>
          </a:p>
        </p:txBody>
      </p:sp>
      <p:sp>
        <p:nvSpPr>
          <p:cNvPr id="17" name="Double Bracket 16"/>
          <p:cNvSpPr/>
          <p:nvPr/>
        </p:nvSpPr>
        <p:spPr>
          <a:xfrm>
            <a:off x="2228381" y="1292184"/>
            <a:ext cx="3648531" cy="3027511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571060" y="1510918"/>
            <a:ext cx="1709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Corr</a:t>
            </a:r>
            <a:r>
              <a:rPr lang="en-US" dirty="0"/>
              <a:t>(x1,x1) ……..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557803" y="1510918"/>
            <a:ext cx="122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Corr</a:t>
            </a:r>
            <a:r>
              <a:rPr lang="en-US" dirty="0"/>
              <a:t>(x1,xn)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571060" y="3618428"/>
            <a:ext cx="122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Corr</a:t>
            </a:r>
            <a:r>
              <a:rPr lang="en-US" dirty="0"/>
              <a:t>(xn,x1)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620520" y="3693365"/>
            <a:ext cx="123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Corr</a:t>
            </a:r>
            <a:r>
              <a:rPr lang="en-US" dirty="0"/>
              <a:t>(</a:t>
            </a:r>
            <a:r>
              <a:rPr lang="en-US" dirty="0" err="1"/>
              <a:t>xn,xn</a:t>
            </a:r>
            <a:r>
              <a:rPr lang="en-US" dirty="0"/>
              <a:t>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27090" y="4958320"/>
            <a:ext cx="71518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estimate from data:</a:t>
            </a:r>
          </a:p>
          <a:p>
            <a:pPr marL="342900" indent="-342900">
              <a:buAutoNum type="alphaLcParenR"/>
            </a:pPr>
            <a:r>
              <a:rPr lang="en-US" dirty="0"/>
              <a:t>Use all samples ever collected</a:t>
            </a:r>
          </a:p>
          <a:p>
            <a:pPr marL="342900" indent="-342900">
              <a:buAutoNum type="alphaLcParenR"/>
            </a:pPr>
            <a:r>
              <a:rPr lang="en-US" dirty="0"/>
              <a:t>Use window size of W samples of each to estimate recent </a:t>
            </a:r>
            <a:r>
              <a:rPr lang="en-US" dirty="0" err="1"/>
              <a:t>Corr</a:t>
            </a:r>
            <a:r>
              <a:rPr lang="en-US" dirty="0"/>
              <a:t> Matrix  </a:t>
            </a:r>
          </a:p>
          <a:p>
            <a:pPr marL="342900" indent="-342900">
              <a:buAutoNum type="alphaLcParenR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08671" y="1355436"/>
            <a:ext cx="364106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Corr</a:t>
            </a:r>
            <a:r>
              <a:rPr lang="en-US" dirty="0"/>
              <a:t>(x1,x1) = 1</a:t>
            </a:r>
          </a:p>
          <a:p>
            <a:endParaRPr lang="en-US" dirty="0"/>
          </a:p>
          <a:p>
            <a:r>
              <a:rPr lang="en-US" dirty="0" err="1"/>
              <a:t>Corr</a:t>
            </a:r>
            <a:r>
              <a:rPr lang="en-US" dirty="0"/>
              <a:t>(x2, x1) </a:t>
            </a:r>
          </a:p>
          <a:p>
            <a:r>
              <a:rPr lang="en-US" dirty="0"/>
              <a:t>= E[ XY – E[X]E[y] ] / </a:t>
            </a:r>
            <a:r>
              <a:rPr lang="en-US" dirty="0" err="1"/>
              <a:t>stdev</a:t>
            </a:r>
            <a:r>
              <a:rPr lang="en-US" dirty="0"/>
              <a:t>(x) </a:t>
            </a:r>
            <a:r>
              <a:rPr lang="en-US" dirty="0" err="1"/>
              <a:t>stdev</a:t>
            </a:r>
            <a:r>
              <a:rPr lang="en-US" dirty="0"/>
              <a:t>(y)</a:t>
            </a:r>
          </a:p>
          <a:p>
            <a:endParaRPr lang="en-US" dirty="0"/>
          </a:p>
          <a:p>
            <a:r>
              <a:rPr lang="en-US" dirty="0"/>
              <a:t>You could even do this by hand: </a:t>
            </a:r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006872" y="3547414"/>
            <a:ext cx="3242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	x2	 E[x1 x2]	E[x1]   E[x2]</a:t>
            </a:r>
          </a:p>
          <a:p>
            <a:r>
              <a:rPr lang="en-US" dirty="0"/>
              <a:t>1	2	2		1.5		2.5</a:t>
            </a:r>
            <a:br>
              <a:rPr lang="en-US" dirty="0"/>
            </a:br>
            <a:r>
              <a:rPr lang="en-US" dirty="0"/>
              <a:t>2	4</a:t>
            </a:r>
            <a:br>
              <a:rPr lang="en-US" dirty="0"/>
            </a:br>
            <a:r>
              <a:rPr lang="en-US" dirty="0"/>
              <a:t>1	1</a:t>
            </a:r>
            <a:br>
              <a:rPr lang="en-US" dirty="0"/>
            </a:br>
            <a:r>
              <a:rPr lang="en-US" dirty="0"/>
              <a:t>2	3</a:t>
            </a:r>
          </a:p>
        </p:txBody>
      </p:sp>
    </p:spTree>
    <p:extLst>
      <p:ext uri="{BB962C8B-B14F-4D97-AF65-F5344CB8AC3E}">
        <p14:creationId xmlns:p14="http://schemas.microsoft.com/office/powerpoint/2010/main" val="649239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Examples: Correlation of Rows with </a:t>
            </a:r>
            <a:r>
              <a:rPr lang="en-US" dirty="0" err="1" smtClean="0"/>
              <a:t>NumPy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21978" y="1293237"/>
            <a:ext cx="5844988" cy="415498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/>
              <a:t>Import </a:t>
            </a:r>
            <a:r>
              <a:rPr lang="en-US" sz="1600" dirty="0" err="1" smtClean="0"/>
              <a:t>numpy</a:t>
            </a:r>
            <a:r>
              <a:rPr lang="en-US" sz="1600" dirty="0" smtClean="0"/>
              <a:t> as np</a:t>
            </a:r>
          </a:p>
          <a:p>
            <a:endParaRPr lang="en-US" sz="1600" dirty="0"/>
          </a:p>
          <a:p>
            <a:r>
              <a:rPr lang="mr-IN" sz="1600" dirty="0" err="1" smtClean="0"/>
              <a:t>x</a:t>
            </a:r>
            <a:r>
              <a:rPr lang="mr-IN" sz="1600" dirty="0" smtClean="0"/>
              <a:t> </a:t>
            </a:r>
            <a:r>
              <a:rPr lang="mr-IN" sz="1600" dirty="0"/>
              <a:t>= </a:t>
            </a:r>
            <a:r>
              <a:rPr lang="mr-IN" sz="1600" dirty="0" smtClean="0"/>
              <a:t>[[</a:t>
            </a:r>
            <a:r>
              <a:rPr lang="mr-IN" sz="1600" dirty="0"/>
              <a:t>0.1, .32, .2,  0.4, 0.8], </a:t>
            </a:r>
            <a:endParaRPr lang="en-US" sz="1600" dirty="0" smtClean="0"/>
          </a:p>
          <a:p>
            <a:r>
              <a:rPr lang="en-US" sz="1600" dirty="0" smtClean="0"/>
              <a:t>	</a:t>
            </a:r>
            <a:r>
              <a:rPr lang="mr-IN" sz="1600" dirty="0" smtClean="0"/>
              <a:t>[.</a:t>
            </a:r>
            <a:r>
              <a:rPr lang="mr-IN" sz="1600" dirty="0"/>
              <a:t>23, .18, .56, .61, .12], </a:t>
            </a:r>
            <a:endParaRPr lang="en-US" sz="1600" dirty="0" smtClean="0"/>
          </a:p>
          <a:p>
            <a:r>
              <a:rPr lang="en-US" sz="1600" dirty="0" smtClean="0"/>
              <a:t>	</a:t>
            </a:r>
            <a:r>
              <a:rPr lang="mr-IN" sz="1600" dirty="0" smtClean="0"/>
              <a:t>[.</a:t>
            </a:r>
            <a:r>
              <a:rPr lang="mr-IN" sz="1600" dirty="0"/>
              <a:t>9,   .3,  .6,  .5,  .3], </a:t>
            </a:r>
            <a:endParaRPr lang="en-US" sz="1600" dirty="0" smtClean="0"/>
          </a:p>
          <a:p>
            <a:r>
              <a:rPr lang="en-US" sz="1600" dirty="0" smtClean="0"/>
              <a:t>	</a:t>
            </a:r>
            <a:r>
              <a:rPr lang="mr-IN" sz="1600" dirty="0" smtClean="0"/>
              <a:t>[.</a:t>
            </a:r>
            <a:r>
              <a:rPr lang="mr-IN" sz="1600" dirty="0"/>
              <a:t>34, .75, .91, .19, .21</a:t>
            </a:r>
            <a:r>
              <a:rPr lang="mr-IN" sz="1600" dirty="0" smtClean="0"/>
              <a:t>]]</a:t>
            </a:r>
            <a:endParaRPr lang="en-US" sz="1600" dirty="0" smtClean="0"/>
          </a:p>
          <a:p>
            <a:endParaRPr lang="en-US" sz="1600" dirty="0"/>
          </a:p>
          <a:p>
            <a:endParaRPr lang="en-US" sz="1600" dirty="0" smtClean="0"/>
          </a:p>
          <a:p>
            <a:r>
              <a:rPr lang="mr-IN" sz="1600" dirty="0" err="1"/>
              <a:t>np.corrcoef</a:t>
            </a:r>
            <a:r>
              <a:rPr lang="mr-IN" sz="1600" dirty="0"/>
              <a:t>(</a:t>
            </a:r>
            <a:r>
              <a:rPr lang="mr-IN" sz="1600" dirty="0" err="1"/>
              <a:t>x</a:t>
            </a:r>
            <a:r>
              <a:rPr lang="mr-IN" sz="1600" dirty="0" smtClean="0"/>
              <a:t>)</a:t>
            </a:r>
            <a:endParaRPr lang="en-US" sz="1600" dirty="0" smtClean="0"/>
          </a:p>
          <a:p>
            <a:r>
              <a:rPr lang="mr-IN" sz="1600" dirty="0" err="1" smtClean="0"/>
              <a:t>Out</a:t>
            </a:r>
            <a:r>
              <a:rPr lang="mr-IN" sz="1600" dirty="0" smtClean="0"/>
              <a:t>[4</a:t>
            </a:r>
            <a:r>
              <a:rPr lang="mr-IN" sz="1600" dirty="0"/>
              <a:t>]: </a:t>
            </a:r>
            <a:r>
              <a:rPr lang="mr-IN" sz="1600" dirty="0" err="1" smtClean="0"/>
              <a:t>array</a:t>
            </a:r>
            <a:r>
              <a:rPr lang="mr-IN" sz="1600" dirty="0" smtClean="0"/>
              <a:t>([</a:t>
            </a:r>
            <a:endParaRPr lang="en-US" sz="1600" dirty="0" smtClean="0"/>
          </a:p>
          <a:p>
            <a:r>
              <a:rPr lang="mr-IN" sz="1600" dirty="0" smtClean="0"/>
              <a:t>[ </a:t>
            </a:r>
            <a:r>
              <a:rPr lang="mr-IN" sz="1600" dirty="0"/>
              <a:t>1.        , -0.35153114, -0.74736506, -0.48917666],       </a:t>
            </a:r>
            <a:endParaRPr lang="en-US" sz="1600" dirty="0" smtClean="0"/>
          </a:p>
          <a:p>
            <a:r>
              <a:rPr lang="mr-IN" sz="1600" dirty="0" smtClean="0"/>
              <a:t>[-</a:t>
            </a:r>
            <a:r>
              <a:rPr lang="mr-IN" sz="1600" dirty="0"/>
              <a:t>0.35153114,  1.        ,  0.23810227,  0.15958285],       </a:t>
            </a:r>
            <a:endParaRPr lang="en-US" sz="1600" dirty="0" smtClean="0"/>
          </a:p>
          <a:p>
            <a:r>
              <a:rPr lang="mr-IN" sz="1600" dirty="0" smtClean="0"/>
              <a:t>[-</a:t>
            </a:r>
            <a:r>
              <a:rPr lang="mr-IN" sz="1600" dirty="0"/>
              <a:t>0.74736506,  0.23810227,  1.        , -0.03960706],       </a:t>
            </a:r>
            <a:endParaRPr lang="en-US" sz="1600" dirty="0" smtClean="0"/>
          </a:p>
          <a:p>
            <a:r>
              <a:rPr lang="mr-IN" sz="1600" dirty="0" smtClean="0"/>
              <a:t>[-</a:t>
            </a:r>
            <a:r>
              <a:rPr lang="mr-IN" sz="1600" dirty="0"/>
              <a:t>0.48917666,  0.15958285, -0.03960706,  1.        </a:t>
            </a:r>
            <a:r>
              <a:rPr lang="mr-IN" sz="1600" dirty="0" smtClean="0"/>
              <a:t>]</a:t>
            </a:r>
            <a:endParaRPr lang="en-US" sz="1600" dirty="0" smtClean="0"/>
          </a:p>
          <a:p>
            <a:r>
              <a:rPr lang="mr-IN" sz="1600" dirty="0" smtClean="0"/>
              <a:t>])</a:t>
            </a:r>
            <a:endParaRPr lang="en-US" sz="1600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55858" y="1293237"/>
            <a:ext cx="424353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Here each row is a vector of length 5</a:t>
            </a:r>
          </a:p>
          <a:p>
            <a:r>
              <a:rPr lang="en-US" dirty="0" smtClean="0"/>
              <a:t>There are 4 vectors</a:t>
            </a:r>
          </a:p>
          <a:p>
            <a:r>
              <a:rPr lang="en-US" dirty="0" smtClean="0"/>
              <a:t>Correlation matrix is 4 x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If you want the correlation of the columns, </a:t>
            </a:r>
          </a:p>
          <a:p>
            <a:r>
              <a:rPr lang="en-US" dirty="0" smtClean="0"/>
              <a:t>just use  </a:t>
            </a:r>
            <a:endParaRPr lang="en-US" dirty="0"/>
          </a:p>
          <a:p>
            <a:endParaRPr lang="en-US" dirty="0" smtClean="0"/>
          </a:p>
          <a:p>
            <a:r>
              <a:rPr lang="mr-IN" dirty="0" err="1" smtClean="0"/>
              <a:t>np.corrcoef</a:t>
            </a:r>
            <a:r>
              <a:rPr lang="en-US" dirty="0" smtClean="0"/>
              <a:t> </a:t>
            </a:r>
            <a:r>
              <a:rPr lang="mr-IN" dirty="0" smtClean="0"/>
              <a:t>(</a:t>
            </a:r>
            <a:r>
              <a:rPr lang="en-US" dirty="0" smtClean="0"/>
              <a:t> </a:t>
            </a:r>
            <a:r>
              <a:rPr lang="en-US" dirty="0" err="1" smtClean="0"/>
              <a:t>np.transpose</a:t>
            </a:r>
            <a:r>
              <a:rPr lang="en-US" dirty="0" smtClean="0"/>
              <a:t>(</a:t>
            </a:r>
            <a:r>
              <a:rPr lang="mr-IN" dirty="0" err="1" smtClean="0"/>
              <a:t>x</a:t>
            </a:r>
            <a:r>
              <a:rPr lang="mr-IN" dirty="0" smtClean="0"/>
              <a:t>)</a:t>
            </a:r>
            <a:r>
              <a:rPr lang="en-US" dirty="0" smtClean="0"/>
              <a:t> )</a:t>
            </a:r>
          </a:p>
          <a:p>
            <a:endParaRPr lang="en-US" dirty="0"/>
          </a:p>
          <a:p>
            <a:r>
              <a:rPr lang="en-US" dirty="0" smtClean="0"/>
              <a:t>For a window, use a slice:</a:t>
            </a:r>
            <a:endParaRPr lang="en-US" dirty="0"/>
          </a:p>
          <a:p>
            <a:r>
              <a:rPr lang="en-US" dirty="0"/>
              <a:t>w</a:t>
            </a:r>
            <a:r>
              <a:rPr lang="en-US" dirty="0" smtClean="0"/>
              <a:t>indow = x[0:4,3:5] for the last </a:t>
            </a:r>
          </a:p>
          <a:p>
            <a:r>
              <a:rPr lang="en-US" dirty="0" smtClean="0"/>
              <a:t>two columns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04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167" y="177398"/>
            <a:ext cx="5586033" cy="6684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Correlation of </a:t>
            </a:r>
            <a:r>
              <a:rPr lang="en-US" smtClean="0"/>
              <a:t>Features </a:t>
            </a:r>
            <a:br>
              <a:rPr lang="en-US" smtClean="0"/>
            </a:br>
            <a:r>
              <a:rPr lang="en-US" smtClean="0"/>
              <a:t>from </a:t>
            </a:r>
            <a:r>
              <a:rPr lang="en-US" dirty="0" smtClean="0"/>
              <a:t>Different Sources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7" t="23544" r="35415" b="57008"/>
          <a:stretch/>
        </p:blipFill>
        <p:spPr>
          <a:xfrm>
            <a:off x="205167" y="1054201"/>
            <a:ext cx="6288154" cy="2456329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91" t="56939" r="44435" b="27595"/>
          <a:stretch/>
        </p:blipFill>
        <p:spPr>
          <a:xfrm>
            <a:off x="6263767" y="3688521"/>
            <a:ext cx="5102499" cy="211567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74869" y="1342887"/>
            <a:ext cx="3424517" cy="198295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stCxn id="4" idx="2"/>
          </p:cNvCxnSpPr>
          <p:nvPr/>
        </p:nvCxnSpPr>
        <p:spPr>
          <a:xfrm>
            <a:off x="3349244" y="3510530"/>
            <a:ext cx="6432" cy="5988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849576" y="4387333"/>
            <a:ext cx="1400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Pandas Table</a:t>
            </a:r>
          </a:p>
          <a:p>
            <a:r>
              <a:rPr lang="en-US" dirty="0" smtClean="0"/>
              <a:t>Use </a:t>
            </a:r>
            <a:r>
              <a:rPr lang="en-US" dirty="0" err="1" smtClean="0"/>
              <a:t>corr</a:t>
            </a:r>
            <a:r>
              <a:rPr lang="en-US" dirty="0" smtClean="0"/>
              <a:t>()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914853" y="4746356"/>
            <a:ext cx="6845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5" t="19197" r="11416" b="44806"/>
          <a:stretch/>
        </p:blipFill>
        <p:spPr>
          <a:xfrm>
            <a:off x="6122277" y="455317"/>
            <a:ext cx="6069723" cy="269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5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Pandas will create a correlation matrix with “columns”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377" y="1559859"/>
            <a:ext cx="8859370" cy="421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31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8379" y="99755"/>
            <a:ext cx="9009790" cy="668408"/>
          </a:xfrm>
        </p:spPr>
        <p:txBody>
          <a:bodyPr/>
          <a:lstStyle/>
          <a:p>
            <a:r>
              <a:rPr lang="en-US" dirty="0" smtClean="0"/>
              <a:t>Approaches to the Data </a:t>
            </a:r>
            <a:r>
              <a:rPr lang="en-US" smtClean="0"/>
              <a:t>Sequences in Tables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5477" y="1089934"/>
            <a:ext cx="3735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Discrete </a:t>
            </a:r>
            <a:r>
              <a:rPr lang="en-US" dirty="0" smtClean="0"/>
              <a:t>data for each source A, B, C.. </a:t>
            </a:r>
            <a:endParaRPr lang="en-US" dirty="0"/>
          </a:p>
          <a:p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 = x1, x2, x3,  …</a:t>
            </a:r>
          </a:p>
        </p:txBody>
      </p:sp>
      <p:pic>
        <p:nvPicPr>
          <p:cNvPr id="5" name="Picture 4" descr="image9_12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12334" r="73728"/>
          <a:stretch/>
        </p:blipFill>
        <p:spPr>
          <a:xfrm>
            <a:off x="-2800434" y="-122007"/>
            <a:ext cx="996762" cy="1922110"/>
          </a:xfrm>
          <a:prstGeom prst="rect">
            <a:avLst/>
          </a:prstGeom>
        </p:spPr>
      </p:pic>
      <p:pic>
        <p:nvPicPr>
          <p:cNvPr id="8" name="Picture 7" descr="img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26" y="178375"/>
            <a:ext cx="1572467" cy="88352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17484" y="2035964"/>
            <a:ext cx="13410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One row for each source </a:t>
            </a:r>
          </a:p>
          <a:p>
            <a:r>
              <a:rPr lang="en-US" dirty="0" smtClean="0"/>
              <a:t>A, B, C, D..</a:t>
            </a:r>
          </a:p>
          <a:p>
            <a:endParaRPr lang="en-US" dirty="0"/>
          </a:p>
          <a:p>
            <a:r>
              <a:rPr lang="en-US" sz="1200" dirty="0" err="1" smtClean="0"/>
              <a:t>Eg</a:t>
            </a:r>
            <a:r>
              <a:rPr lang="en-US" sz="1200" dirty="0" smtClean="0"/>
              <a:t> </a:t>
            </a:r>
            <a:r>
              <a:rPr lang="en-US" sz="1200" dirty="0" err="1" smtClean="0"/>
              <a:t>Numpy</a:t>
            </a:r>
            <a:r>
              <a:rPr lang="en-US" sz="1200" dirty="0" smtClean="0"/>
              <a:t> arrays</a:t>
            </a:r>
            <a:endParaRPr lang="en-US" sz="1200" dirty="0"/>
          </a:p>
        </p:txBody>
      </p:sp>
      <p:sp>
        <p:nvSpPr>
          <p:cNvPr id="14" name="Rectangle 13"/>
          <p:cNvSpPr/>
          <p:nvPr/>
        </p:nvSpPr>
        <p:spPr>
          <a:xfrm>
            <a:off x="2131234" y="1845629"/>
            <a:ext cx="2392307" cy="165249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803166" y="2035964"/>
            <a:ext cx="20813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A:   x1</a:t>
            </a:r>
            <a:r>
              <a:rPr lang="en-US" dirty="0"/>
              <a:t>, x2, x3,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 smtClean="0"/>
              <a:t>B:   x1</a:t>
            </a:r>
            <a:r>
              <a:rPr lang="en-US" dirty="0"/>
              <a:t>, x2, x3,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 smtClean="0"/>
              <a:t>C:   x1</a:t>
            </a:r>
            <a:r>
              <a:rPr lang="en-US" dirty="0"/>
              <a:t>, x2, x3,  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D:   x1</a:t>
            </a:r>
            <a:r>
              <a:rPr lang="en-US" dirty="0"/>
              <a:t>, x2, x3,  …</a:t>
            </a:r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69721" y="4110468"/>
            <a:ext cx="16074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One column </a:t>
            </a:r>
          </a:p>
          <a:p>
            <a:r>
              <a:rPr lang="en-US" dirty="0" smtClean="0"/>
              <a:t>for each series: </a:t>
            </a:r>
          </a:p>
          <a:p>
            <a:r>
              <a:rPr lang="en-US" dirty="0" smtClean="0"/>
              <a:t>A , B, C, D..</a:t>
            </a:r>
          </a:p>
          <a:p>
            <a:endParaRPr lang="en-US" dirty="0"/>
          </a:p>
          <a:p>
            <a:r>
              <a:rPr lang="en-US" sz="1200" dirty="0" err="1" smtClean="0"/>
              <a:t>eg</a:t>
            </a:r>
            <a:r>
              <a:rPr lang="en-US" sz="1200" dirty="0" smtClean="0"/>
              <a:t> Pandas</a:t>
            </a:r>
          </a:p>
          <a:p>
            <a:r>
              <a:rPr lang="en-US" sz="1200" dirty="0" smtClean="0"/>
              <a:t>(add rows with every new time sample)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167092" y="4038751"/>
            <a:ext cx="1872399" cy="202139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149163" y="3693962"/>
            <a:ext cx="4010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  <a:p>
            <a:r>
              <a:rPr lang="en-US" dirty="0" smtClean="0"/>
              <a:t>x1</a:t>
            </a:r>
          </a:p>
          <a:p>
            <a:r>
              <a:rPr lang="en-US" dirty="0" smtClean="0"/>
              <a:t>x2</a:t>
            </a:r>
          </a:p>
          <a:p>
            <a:r>
              <a:rPr lang="en-US" dirty="0" smtClean="0"/>
              <a:t>x3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583352" y="3693962"/>
            <a:ext cx="4010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  <a:p>
            <a:r>
              <a:rPr lang="en-US" dirty="0" smtClean="0"/>
              <a:t>x1</a:t>
            </a:r>
          </a:p>
          <a:p>
            <a:r>
              <a:rPr lang="en-US" dirty="0" smtClean="0"/>
              <a:t>x2</a:t>
            </a:r>
          </a:p>
          <a:p>
            <a:r>
              <a:rPr lang="en-US" dirty="0" smtClean="0"/>
              <a:t>x3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017618" y="3687553"/>
            <a:ext cx="4010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  <a:p>
            <a:r>
              <a:rPr lang="en-US" dirty="0" smtClean="0"/>
              <a:t>x1</a:t>
            </a:r>
          </a:p>
          <a:p>
            <a:r>
              <a:rPr lang="en-US" dirty="0" smtClean="0"/>
              <a:t>x2</a:t>
            </a:r>
          </a:p>
          <a:p>
            <a:r>
              <a:rPr lang="en-US" dirty="0" smtClean="0"/>
              <a:t>x3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3562126" y="2252759"/>
            <a:ext cx="1379262" cy="10095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466619" y="2043954"/>
            <a:ext cx="952072" cy="36933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5231618" y="3023806"/>
            <a:ext cx="14081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Filters, </a:t>
            </a:r>
          </a:p>
          <a:p>
            <a:r>
              <a:rPr lang="en-US" dirty="0" smtClean="0"/>
              <a:t>functions,</a:t>
            </a:r>
          </a:p>
          <a:p>
            <a:r>
              <a:rPr lang="en-US" dirty="0"/>
              <a:t>c</a:t>
            </a:r>
            <a:r>
              <a:rPr lang="en-US" dirty="0" smtClean="0"/>
              <a:t>onvolution..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7346549" y="1609768"/>
            <a:ext cx="1449034" cy="165249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7040246" y="1514928"/>
            <a:ext cx="20813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</a:t>
            </a:r>
            <a:r>
              <a:rPr lang="en-US" dirty="0" smtClean="0"/>
              <a:t>u  </a:t>
            </a:r>
            <a:r>
              <a:rPr lang="en-US" dirty="0" err="1" smtClean="0"/>
              <a:t>st.</a:t>
            </a:r>
            <a:r>
              <a:rPr lang="en-US" dirty="0"/>
              <a:t> </a:t>
            </a:r>
            <a:r>
              <a:rPr lang="en-US" dirty="0" smtClean="0"/>
              <a:t> </a:t>
            </a:r>
          </a:p>
          <a:p>
            <a:r>
              <a:rPr lang="en-US" dirty="0" smtClean="0"/>
              <a:t>A: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 smtClean="0"/>
              <a:t>B: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 smtClean="0"/>
              <a:t>C: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D: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…</a:t>
            </a:r>
          </a:p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012515" y="1050352"/>
            <a:ext cx="2297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Each row is a source: A, B, C..</a:t>
            </a:r>
          </a:p>
          <a:p>
            <a:r>
              <a:rPr lang="en-US" sz="1400" dirty="0" smtClean="0"/>
              <a:t>Columns are features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2233521" y="4338201"/>
            <a:ext cx="1165807" cy="84339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3573433" y="3823423"/>
            <a:ext cx="1334627" cy="7770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9960977" y="4499562"/>
            <a:ext cx="1790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Correlation of sources</a:t>
            </a:r>
          </a:p>
          <a:p>
            <a:r>
              <a:rPr lang="en-US" sz="1400" dirty="0" smtClean="0"/>
              <a:t>over a time period</a:t>
            </a:r>
            <a:endParaRPr lang="en-US" sz="1400" dirty="0"/>
          </a:p>
        </p:txBody>
      </p:sp>
      <p:sp>
        <p:nvSpPr>
          <p:cNvPr id="39" name="TextBox 38"/>
          <p:cNvSpPr txBox="1"/>
          <p:nvPr/>
        </p:nvSpPr>
        <p:spPr>
          <a:xfrm>
            <a:off x="9820567" y="4979601"/>
            <a:ext cx="1787669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/>
              <a:t>	A	B	C</a:t>
            </a:r>
          </a:p>
          <a:p>
            <a:r>
              <a:rPr lang="en-US" sz="1600" dirty="0" smtClean="0"/>
              <a:t>A	1	.3	-.2</a:t>
            </a:r>
          </a:p>
          <a:p>
            <a:r>
              <a:rPr lang="en-US" sz="1600" dirty="0" smtClean="0"/>
              <a:t>B	-2	1	.4</a:t>
            </a:r>
          </a:p>
          <a:p>
            <a:r>
              <a:rPr lang="en-US" sz="1600" dirty="0" smtClean="0"/>
              <a:t>C	0	-.6	1</a:t>
            </a:r>
            <a:endParaRPr lang="en-US" sz="1600" dirty="0"/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6355089" y="3023806"/>
            <a:ext cx="396319" cy="2843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977979" y="1596231"/>
            <a:ext cx="1787669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/>
              <a:t>	f1	f2	f3</a:t>
            </a:r>
          </a:p>
          <a:p>
            <a:r>
              <a:rPr lang="en-US" sz="1600" dirty="0" smtClean="0"/>
              <a:t>f1	1	.3	-.2</a:t>
            </a:r>
          </a:p>
          <a:p>
            <a:r>
              <a:rPr lang="en-US" sz="1600" dirty="0" smtClean="0"/>
              <a:t>f2	-2	1	.4</a:t>
            </a:r>
          </a:p>
          <a:p>
            <a:r>
              <a:rPr lang="en-US" sz="1600" dirty="0" smtClean="0"/>
              <a:t>f3	0	-.6	1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9946938" y="525243"/>
            <a:ext cx="1814920" cy="8617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/>
              <a:t>Predictions or </a:t>
            </a:r>
            <a:br>
              <a:rPr lang="en-US" sz="1600" dirty="0" smtClean="0"/>
            </a:br>
            <a:r>
              <a:rPr lang="en-US" sz="1600" dirty="0" smtClean="0"/>
              <a:t>classifications on </a:t>
            </a:r>
          </a:p>
          <a:p>
            <a:r>
              <a:rPr lang="en-US" sz="1600" dirty="0" smtClean="0"/>
              <a:t>A, B, C</a:t>
            </a:r>
            <a:endParaRPr lang="en-US" sz="1600" dirty="0"/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8974515" y="1249229"/>
            <a:ext cx="846052" cy="8182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9846127" y="2641209"/>
            <a:ext cx="19157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Correlation of features over all sources</a:t>
            </a:r>
            <a:endParaRPr lang="en-US" sz="14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9026313" y="2342855"/>
            <a:ext cx="625685" cy="77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4092641" y="5882804"/>
            <a:ext cx="5486532" cy="131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7326452" y="3885524"/>
            <a:ext cx="1449034" cy="165249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7017726" y="3970960"/>
            <a:ext cx="20813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r>
              <a:rPr lang="en-US" dirty="0" smtClean="0"/>
              <a:t>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/>
              <a:t>2</a:t>
            </a:r>
            <a:r>
              <a:rPr lang="en-US" dirty="0" smtClean="0"/>
              <a:t>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/>
              <a:t>3</a:t>
            </a:r>
            <a:r>
              <a:rPr lang="en-US" dirty="0" smtClean="0"/>
              <a:t>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</a:p>
          <a:p>
            <a:r>
              <a:rPr lang="en-US" dirty="0"/>
              <a:t>4</a:t>
            </a:r>
            <a:r>
              <a:rPr lang="en-US" dirty="0" smtClean="0"/>
              <a:t>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…</a:t>
            </a:r>
          </a:p>
          <a:p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7012515" y="3339590"/>
            <a:ext cx="1997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Each row is </a:t>
            </a:r>
            <a:r>
              <a:rPr lang="en-US" sz="1400" smtClean="0"/>
              <a:t>a time</a:t>
            </a:r>
          </a:p>
          <a:p>
            <a:r>
              <a:rPr lang="en-US" sz="1400" dirty="0" smtClean="0"/>
              <a:t>columns are features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882589" y="3998262"/>
            <a:ext cx="30168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</a:p>
          <a:p>
            <a:r>
              <a:rPr lang="en-US" dirty="0" smtClean="0"/>
              <a:t>2</a:t>
            </a:r>
          </a:p>
          <a:p>
            <a:r>
              <a:rPr lang="en-US" dirty="0" smtClean="0"/>
              <a:t>3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6378229" y="3970960"/>
            <a:ext cx="347639" cy="240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9946938" y="3502982"/>
            <a:ext cx="1814920" cy="8617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/>
              <a:t>Predictions or </a:t>
            </a:r>
            <a:br>
              <a:rPr lang="en-US" sz="1600" dirty="0" smtClean="0"/>
            </a:br>
            <a:r>
              <a:rPr lang="en-US" sz="1600" dirty="0" smtClean="0"/>
              <a:t>classifications on </a:t>
            </a:r>
          </a:p>
          <a:p>
            <a:r>
              <a:rPr lang="en-US" sz="1600" dirty="0" smtClean="0"/>
              <a:t>Time 1, 2, 3 ..</a:t>
            </a:r>
            <a:endParaRPr lang="en-US" sz="1600" dirty="0"/>
          </a:p>
        </p:txBody>
      </p:sp>
      <p:cxnSp>
        <p:nvCxnSpPr>
          <p:cNvPr id="77" name="Straight Arrow Connector 76"/>
          <p:cNvCxnSpPr/>
          <p:nvPr/>
        </p:nvCxnSpPr>
        <p:spPr>
          <a:xfrm flipV="1">
            <a:off x="9010370" y="3916910"/>
            <a:ext cx="594090" cy="2560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9010370" y="4864130"/>
            <a:ext cx="568803" cy="2442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86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for Data as a Signal Part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446482"/>
            <a:ext cx="8229600" cy="4233971"/>
          </a:xfrm>
        </p:spPr>
        <p:txBody>
          <a:bodyPr/>
          <a:lstStyle/>
          <a:p>
            <a:r>
              <a:rPr lang="en-US" dirty="0" smtClean="0"/>
              <a:t>A Framework</a:t>
            </a:r>
          </a:p>
          <a:p>
            <a:r>
              <a:rPr lang="en-US" dirty="0" smtClean="0"/>
              <a:t>Data as a signal</a:t>
            </a:r>
          </a:p>
          <a:p>
            <a:r>
              <a:rPr lang="en-US" dirty="0" smtClean="0"/>
              <a:t>Means, variances, and windows in time</a:t>
            </a:r>
          </a:p>
          <a:p>
            <a:r>
              <a:rPr lang="en-US" dirty="0" smtClean="0"/>
              <a:t>Linear Time Invariant System Overview (LTI)</a:t>
            </a:r>
          </a:p>
          <a:p>
            <a:r>
              <a:rPr lang="en-US" dirty="0" smtClean="0"/>
              <a:t>Convolution</a:t>
            </a:r>
          </a:p>
          <a:p>
            <a:r>
              <a:rPr lang="en-US" dirty="0" smtClean="0"/>
              <a:t>Filter Examples: Finite Impulse Response, Infinite Impulse Response</a:t>
            </a:r>
          </a:p>
          <a:p>
            <a:r>
              <a:rPr lang="en-US" dirty="0" smtClean="0"/>
              <a:t>Putting it together with a framework and prediction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252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677" y="4493971"/>
            <a:ext cx="7127154" cy="127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49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849" y="1147293"/>
            <a:ext cx="8816690" cy="13117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211" y="3097568"/>
            <a:ext cx="3450875" cy="3153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2210" y="4229734"/>
            <a:ext cx="6984986" cy="9524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6304" y="5559446"/>
            <a:ext cx="1506045" cy="31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935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498"/>
          <a:stretch/>
        </p:blipFill>
        <p:spPr>
          <a:xfrm>
            <a:off x="2169040" y="1375070"/>
            <a:ext cx="3362135" cy="12048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-30" r="30842"/>
          <a:stretch/>
        </p:blipFill>
        <p:spPr>
          <a:xfrm>
            <a:off x="2169040" y="3429001"/>
            <a:ext cx="6873753" cy="172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226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Conversions from Real Time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Single Signals (an array)</a:t>
            </a:r>
          </a:p>
          <a:p>
            <a:r>
              <a:rPr lang="en-US" dirty="0" smtClean="0"/>
              <a:t>Fourier </a:t>
            </a:r>
            <a:r>
              <a:rPr lang="en-US" dirty="0" err="1" smtClean="0"/>
              <a:t>Tansform</a:t>
            </a:r>
            <a:r>
              <a:rPr lang="en-US" dirty="0"/>
              <a:t>:</a:t>
            </a:r>
            <a:r>
              <a:rPr lang="en-US" dirty="0" smtClean="0"/>
              <a:t> DTFT and FFT -&gt; features that have spectral information </a:t>
            </a:r>
          </a:p>
          <a:p>
            <a:r>
              <a:rPr lang="en-US" dirty="0" smtClean="0"/>
              <a:t>Pattern Matching  -&gt; feature = does the pattern exist, or how strongly</a:t>
            </a:r>
          </a:p>
          <a:p>
            <a:r>
              <a:rPr lang="en-US" dirty="0" smtClean="0"/>
              <a:t>More types of scoring: mapping a vector to a single number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Multiple Inputs (multiple arrays or a matrix)</a:t>
            </a:r>
          </a:p>
          <a:p>
            <a:r>
              <a:rPr lang="en-US" dirty="0" smtClean="0"/>
              <a:t>Cross correlation </a:t>
            </a:r>
            <a:r>
              <a:rPr lang="en-US" dirty="0"/>
              <a:t>m</a:t>
            </a:r>
            <a:r>
              <a:rPr lang="en-US" dirty="0" smtClean="0"/>
              <a:t>atrix </a:t>
            </a:r>
          </a:p>
          <a:p>
            <a:r>
              <a:rPr lang="en-US" dirty="0" err="1" smtClean="0"/>
              <a:t>Jacobian</a:t>
            </a:r>
            <a:r>
              <a:rPr lang="en-US" dirty="0" smtClean="0"/>
              <a:t> Matrix  – What is causing the most change?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901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333" y="1449125"/>
            <a:ext cx="8201903" cy="278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89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991376"/>
            <a:ext cx="8229600" cy="668408"/>
          </a:xfrm>
        </p:spPr>
        <p:txBody>
          <a:bodyPr/>
          <a:lstStyle/>
          <a:p>
            <a:r>
              <a:rPr lang="en-US" dirty="0" smtClean="0"/>
              <a:t>End of Section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4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9135" y="-88205"/>
            <a:ext cx="8229600" cy="668408"/>
          </a:xfrm>
        </p:spPr>
        <p:txBody>
          <a:bodyPr/>
          <a:lstStyle/>
          <a:p>
            <a:r>
              <a:rPr lang="en-US" dirty="0" smtClean="0"/>
              <a:t>A High </a:t>
            </a:r>
            <a:r>
              <a:rPr lang="en-US" dirty="0"/>
              <a:t>L</a:t>
            </a:r>
            <a:r>
              <a:rPr lang="en-US" dirty="0" smtClean="0"/>
              <a:t>evel </a:t>
            </a:r>
            <a:r>
              <a:rPr lang="en-US" dirty="0"/>
              <a:t>F</a:t>
            </a:r>
            <a:r>
              <a:rPr lang="en-US" dirty="0" smtClean="0"/>
              <a:t>ramework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33486" y="1298982"/>
            <a:ext cx="1508829" cy="36933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Objects</a:t>
            </a:r>
          </a:p>
          <a:p>
            <a:endParaRPr lang="en-US" dirty="0"/>
          </a:p>
          <a:p>
            <a:r>
              <a:rPr lang="en-US" dirty="0"/>
              <a:t>Events/Experiments</a:t>
            </a:r>
          </a:p>
          <a:p>
            <a:endParaRPr lang="en-US" dirty="0"/>
          </a:p>
          <a:p>
            <a:r>
              <a:rPr lang="en-US" dirty="0"/>
              <a:t>People/Customers</a:t>
            </a:r>
          </a:p>
          <a:p>
            <a:endParaRPr lang="en-US" dirty="0"/>
          </a:p>
          <a:p>
            <a:r>
              <a:rPr lang="en-US" dirty="0"/>
              <a:t>Products</a:t>
            </a:r>
          </a:p>
          <a:p>
            <a:endParaRPr lang="en-US" dirty="0"/>
          </a:p>
          <a:p>
            <a:r>
              <a:rPr lang="en-US" dirty="0"/>
              <a:t>Stocks</a:t>
            </a:r>
          </a:p>
          <a:p>
            <a:endParaRPr lang="en-US" dirty="0"/>
          </a:p>
          <a:p>
            <a:r>
              <a:rPr lang="en-US" dirty="0"/>
              <a:t>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33485" y="814226"/>
            <a:ext cx="1207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Real Life</a:t>
            </a:r>
          </a:p>
        </p:txBody>
      </p:sp>
      <p:pic>
        <p:nvPicPr>
          <p:cNvPr id="6" name="Picture 5" descr="wqalg1u3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35" y="7074104"/>
            <a:ext cx="4179610" cy="1933300"/>
          </a:xfrm>
          <a:prstGeom prst="rect">
            <a:avLst/>
          </a:prstGeom>
        </p:spPr>
      </p:pic>
      <p:pic>
        <p:nvPicPr>
          <p:cNvPr id="7" name="Picture 6" descr="data_table_05_0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646" y="6858000"/>
            <a:ext cx="3977971" cy="2117450"/>
          </a:xfrm>
          <a:prstGeom prst="rect">
            <a:avLst/>
          </a:prstGeom>
        </p:spPr>
      </p:pic>
      <p:pic>
        <p:nvPicPr>
          <p:cNvPr id="8" name="Picture 7" descr="scr_6_11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1134" y="1327068"/>
            <a:ext cx="2951855" cy="1896567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5722259" y="1051155"/>
            <a:ext cx="371871" cy="2648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719391" y="569620"/>
            <a:ext cx="1949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Features, but also </a:t>
            </a:r>
            <a:br>
              <a:rPr lang="en-US" dirty="0"/>
            </a:br>
            <a:r>
              <a:rPr lang="en-US" dirty="0"/>
              <a:t>loss of information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51134" y="1334000"/>
            <a:ext cx="2951855" cy="3416320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In Sample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Out of Sample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398491" y="1315961"/>
            <a:ext cx="552642" cy="3427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/>
              <a:t>Person 1</a:t>
            </a:r>
          </a:p>
          <a:p>
            <a:pPr algn="ctr"/>
            <a:r>
              <a:rPr lang="en-US" sz="800" dirty="0"/>
              <a:t>Person 2</a:t>
            </a:r>
          </a:p>
          <a:p>
            <a:pPr algn="ctr"/>
            <a:r>
              <a:rPr lang="en-US" sz="800" dirty="0"/>
              <a:t>Person 3</a:t>
            </a:r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.</a:t>
            </a:r>
          </a:p>
          <a:p>
            <a:pPr algn="ctr"/>
            <a:r>
              <a:rPr lang="en-US" sz="800" dirty="0"/>
              <a:t>.</a:t>
            </a:r>
          </a:p>
          <a:p>
            <a:pPr algn="ctr"/>
            <a:r>
              <a:rPr lang="en-US" sz="800" dirty="0"/>
              <a:t>.</a:t>
            </a:r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Person N</a:t>
            </a:r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sz="800" dirty="0"/>
          </a:p>
          <a:p>
            <a:pPr algn="ctr"/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041006" y="2023401"/>
            <a:ext cx="1492793" cy="9526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7284750" y="2281648"/>
            <a:ext cx="12951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915051" y="1875735"/>
            <a:ext cx="1560644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Characteristics</a:t>
            </a:r>
          </a:p>
          <a:p>
            <a:r>
              <a:rPr lang="en-US" dirty="0"/>
              <a:t>Patterns</a:t>
            </a:r>
          </a:p>
          <a:p>
            <a:r>
              <a:rPr lang="en-US" dirty="0"/>
              <a:t>Models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Predictions</a:t>
            </a:r>
          </a:p>
          <a:p>
            <a:r>
              <a:rPr lang="en-US" dirty="0"/>
              <a:t>Similarities</a:t>
            </a:r>
          </a:p>
          <a:p>
            <a:r>
              <a:rPr lang="en-US" dirty="0"/>
              <a:t>Differences</a:t>
            </a:r>
          </a:p>
          <a:p>
            <a:r>
              <a:rPr lang="en-US" dirty="0"/>
              <a:t>Distance </a:t>
            </a:r>
          </a:p>
          <a:p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437150" y="3891304"/>
            <a:ext cx="12951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210467" y="569620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 data </a:t>
            </a:r>
            <a:br>
              <a:rPr lang="en-US" dirty="0"/>
            </a:br>
            <a:r>
              <a:rPr lang="en-US" dirty="0"/>
              <a:t>has observed results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7707117" y="932578"/>
            <a:ext cx="391742" cy="28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22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12052"/>
            <a:ext cx="8229600" cy="668408"/>
          </a:xfrm>
        </p:spPr>
        <p:txBody>
          <a:bodyPr/>
          <a:lstStyle/>
          <a:p>
            <a:r>
              <a:rPr lang="en-US" dirty="0" smtClean="0"/>
              <a:t>Converting From Time Sequence Data to Features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822116" y="5190265"/>
            <a:ext cx="8388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 course, not all data has a time property, but lets start with this type.</a:t>
            </a:r>
          </a:p>
          <a:p>
            <a:r>
              <a:rPr lang="en-US" dirty="0"/>
              <a:t>For example( key1, value 1),( key 2, value 2)…  in this case, the keys are indexed by time.</a:t>
            </a:r>
          </a:p>
        </p:txBody>
      </p:sp>
    </p:spTree>
    <p:extLst>
      <p:ext uri="{BB962C8B-B14F-4D97-AF65-F5344CB8AC3E}">
        <p14:creationId xmlns:p14="http://schemas.microsoft.com/office/powerpoint/2010/main" val="429158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89367"/>
            <a:ext cx="8229600" cy="668408"/>
          </a:xfrm>
        </p:spPr>
        <p:txBody>
          <a:bodyPr/>
          <a:lstStyle/>
          <a:p>
            <a:r>
              <a:rPr lang="en-US" dirty="0" smtClean="0"/>
              <a:t>Converting From Time Sequence Data to Features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98960" y="1149937"/>
            <a:ext cx="237757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Many Types of data</a:t>
            </a:r>
            <a:br>
              <a:rPr lang="en-US" dirty="0"/>
            </a:br>
            <a:r>
              <a:rPr lang="en-US" dirty="0"/>
              <a:t> are signals in time</a:t>
            </a:r>
          </a:p>
          <a:p>
            <a:endParaRPr lang="en-US" dirty="0"/>
          </a:p>
          <a:p>
            <a:pPr marL="285750" indent="-285750">
              <a:buFontTx/>
              <a:buChar char="•"/>
            </a:pPr>
            <a:r>
              <a:rPr lang="en-US" dirty="0"/>
              <a:t>Stock market</a:t>
            </a:r>
          </a:p>
          <a:p>
            <a:pPr marL="285750" indent="-285750">
              <a:buFontTx/>
              <a:buChar char="•"/>
            </a:pPr>
            <a:r>
              <a:rPr lang="en-US" dirty="0"/>
              <a:t>Temperature</a:t>
            </a:r>
          </a:p>
          <a:p>
            <a:pPr marL="285750" indent="-285750">
              <a:buFontTx/>
              <a:buChar char="•"/>
            </a:pPr>
            <a:r>
              <a:rPr lang="en-US" dirty="0"/>
              <a:t>Instrument readings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pic>
        <p:nvPicPr>
          <p:cNvPr id="4" name="Picture 3" descr="fig2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228" y="3237049"/>
            <a:ext cx="1783047" cy="16534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1880" y="5157523"/>
            <a:ext cx="1934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Continuous signals</a:t>
            </a:r>
          </a:p>
          <a:p>
            <a:r>
              <a:rPr lang="en-US" dirty="0"/>
              <a:t>x(t)</a:t>
            </a:r>
          </a:p>
        </p:txBody>
      </p:sp>
      <p:pic>
        <p:nvPicPr>
          <p:cNvPr id="6" name="Picture 5" descr="img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744" y="3254690"/>
            <a:ext cx="2052323" cy="11531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17654" y="5157523"/>
            <a:ext cx="2287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Sampled signals (data)</a:t>
            </a:r>
          </a:p>
          <a:p>
            <a:r>
              <a:rPr lang="en-US" dirty="0"/>
              <a:t>x(</a:t>
            </a:r>
            <a:r>
              <a:rPr lang="en-US" dirty="0" err="1"/>
              <a:t>nT</a:t>
            </a:r>
            <a:r>
              <a:rPr lang="en-US" dirty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41260" y="1164539"/>
            <a:ext cx="1937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Sometimes we </a:t>
            </a:r>
            <a:br>
              <a:rPr lang="en-US" dirty="0"/>
            </a:br>
            <a:r>
              <a:rPr lang="en-US" dirty="0"/>
              <a:t>sample them, </a:t>
            </a:r>
            <a:br>
              <a:rPr lang="en-US" dirty="0"/>
            </a:br>
            <a:r>
              <a:rPr lang="en-US" dirty="0"/>
              <a:t>record at intervals </a:t>
            </a:r>
            <a:br>
              <a:rPr lang="en-US" dirty="0"/>
            </a:br>
            <a:r>
              <a:rPr lang="en-US" dirty="0"/>
              <a:t>of T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584154" y="1108579"/>
            <a:ext cx="16850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get a </a:t>
            </a:r>
          </a:p>
          <a:p>
            <a:r>
              <a:rPr lang="en-US" dirty="0"/>
              <a:t>list in a table,</a:t>
            </a:r>
            <a:br>
              <a:rPr lang="en-US" dirty="0"/>
            </a:br>
            <a:r>
              <a:rPr lang="en-US" dirty="0"/>
              <a:t>array,  or vector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95182" y="4976081"/>
            <a:ext cx="1776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Discrete data </a:t>
            </a:r>
          </a:p>
          <a:p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 = x1, x2, x3,  …</a:t>
            </a:r>
          </a:p>
        </p:txBody>
      </p:sp>
      <p:pic>
        <p:nvPicPr>
          <p:cNvPr id="11" name="Picture 10" descr="image9_12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12334" r="73728"/>
          <a:stretch/>
        </p:blipFill>
        <p:spPr>
          <a:xfrm>
            <a:off x="6806982" y="2844894"/>
            <a:ext cx="996762" cy="19221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488298" y="5745898"/>
            <a:ext cx="2743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(might lose time reference)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8049755" y="3551726"/>
            <a:ext cx="66345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801412" y="1061732"/>
            <a:ext cx="1672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we  want </a:t>
            </a:r>
            <a:br>
              <a:rPr lang="en-US" dirty="0"/>
            </a:br>
            <a:r>
              <a:rPr lang="en-US" dirty="0"/>
              <a:t>(for now): features and characteristics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39268" y="2734740"/>
            <a:ext cx="192873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example: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Means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Variances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Patten matches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Changes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accumulation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Frequency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076534" y="857776"/>
            <a:ext cx="6591466" cy="525745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7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89367"/>
            <a:ext cx="8229600" cy="668408"/>
          </a:xfrm>
        </p:spPr>
        <p:txBody>
          <a:bodyPr/>
          <a:lstStyle/>
          <a:p>
            <a:r>
              <a:rPr lang="en-US" dirty="0" smtClean="0"/>
              <a:t>Converting From Time Sequence Data to Features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98960" y="1149937"/>
            <a:ext cx="237757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Many Types of data</a:t>
            </a:r>
            <a:br>
              <a:rPr lang="en-US" dirty="0"/>
            </a:br>
            <a:r>
              <a:rPr lang="en-US" dirty="0"/>
              <a:t> are signals in time</a:t>
            </a:r>
          </a:p>
          <a:p>
            <a:endParaRPr lang="en-US" dirty="0"/>
          </a:p>
          <a:p>
            <a:pPr marL="285750" indent="-285750">
              <a:buFontTx/>
              <a:buChar char="•"/>
            </a:pPr>
            <a:r>
              <a:rPr lang="en-US" dirty="0"/>
              <a:t>Stock market</a:t>
            </a:r>
          </a:p>
          <a:p>
            <a:pPr marL="285750" indent="-285750">
              <a:buFontTx/>
              <a:buChar char="•"/>
            </a:pPr>
            <a:r>
              <a:rPr lang="en-US" dirty="0"/>
              <a:t>Temperature</a:t>
            </a:r>
          </a:p>
          <a:p>
            <a:pPr marL="285750" indent="-285750">
              <a:buFontTx/>
              <a:buChar char="•"/>
            </a:pPr>
            <a:r>
              <a:rPr lang="en-US" dirty="0"/>
              <a:t>Instrument readings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pic>
        <p:nvPicPr>
          <p:cNvPr id="4" name="Picture 3" descr="fig2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228" y="3237049"/>
            <a:ext cx="1783047" cy="16534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1880" y="5157523"/>
            <a:ext cx="1934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Continuous signals</a:t>
            </a:r>
          </a:p>
          <a:p>
            <a:r>
              <a:rPr lang="en-US" dirty="0"/>
              <a:t>x(t)</a:t>
            </a:r>
          </a:p>
        </p:txBody>
      </p:sp>
      <p:pic>
        <p:nvPicPr>
          <p:cNvPr id="6" name="Picture 5" descr="img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744" y="3254690"/>
            <a:ext cx="2052323" cy="11531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17654" y="5157523"/>
            <a:ext cx="2287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Sampled signals (data)</a:t>
            </a:r>
          </a:p>
          <a:p>
            <a:r>
              <a:rPr lang="en-US" dirty="0"/>
              <a:t>x(</a:t>
            </a:r>
            <a:r>
              <a:rPr lang="en-US" dirty="0" err="1"/>
              <a:t>nT</a:t>
            </a:r>
            <a:r>
              <a:rPr lang="en-US" dirty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41260" y="1164539"/>
            <a:ext cx="1937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Sometimes we </a:t>
            </a:r>
            <a:br>
              <a:rPr lang="en-US" dirty="0"/>
            </a:br>
            <a:r>
              <a:rPr lang="en-US" dirty="0"/>
              <a:t>sample them, </a:t>
            </a:r>
            <a:br>
              <a:rPr lang="en-US" dirty="0"/>
            </a:br>
            <a:r>
              <a:rPr lang="en-US" dirty="0"/>
              <a:t>record at intervals </a:t>
            </a:r>
            <a:br>
              <a:rPr lang="en-US" dirty="0"/>
            </a:br>
            <a:r>
              <a:rPr lang="en-US" dirty="0"/>
              <a:t>of T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584154" y="1108579"/>
            <a:ext cx="16850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get a </a:t>
            </a:r>
          </a:p>
          <a:p>
            <a:r>
              <a:rPr lang="en-US" dirty="0"/>
              <a:t>list in a table,</a:t>
            </a:r>
            <a:br>
              <a:rPr lang="en-US" dirty="0"/>
            </a:br>
            <a:r>
              <a:rPr lang="en-US" dirty="0"/>
              <a:t>array,  or vector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95182" y="4976081"/>
            <a:ext cx="1776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Discrete data </a:t>
            </a:r>
          </a:p>
          <a:p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 = x1, x2, x3,  …</a:t>
            </a:r>
          </a:p>
        </p:txBody>
      </p:sp>
      <p:pic>
        <p:nvPicPr>
          <p:cNvPr id="11" name="Picture 10" descr="image9_12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12334" r="73728"/>
          <a:stretch/>
        </p:blipFill>
        <p:spPr>
          <a:xfrm>
            <a:off x="6806982" y="2844894"/>
            <a:ext cx="996762" cy="19221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429807" y="5745898"/>
            <a:ext cx="2743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(might lose time reference)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8049755" y="3551726"/>
            <a:ext cx="66345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801412" y="1061732"/>
            <a:ext cx="1672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we  want </a:t>
            </a:r>
            <a:br>
              <a:rPr lang="en-US" dirty="0"/>
            </a:br>
            <a:r>
              <a:rPr lang="en-US" dirty="0"/>
              <a:t>(for now): features and characteristics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39268" y="2734740"/>
            <a:ext cx="192873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example: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Means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Variances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Patten matches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Changes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accumulation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Frequency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584154" y="857776"/>
            <a:ext cx="4083847" cy="525745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4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89367"/>
            <a:ext cx="8229600" cy="668408"/>
          </a:xfrm>
        </p:spPr>
        <p:txBody>
          <a:bodyPr/>
          <a:lstStyle/>
          <a:p>
            <a:r>
              <a:rPr lang="en-US" dirty="0" smtClean="0"/>
              <a:t>Converting From Time Sequence Data to Features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98960" y="1149937"/>
            <a:ext cx="237757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Many Types of data</a:t>
            </a:r>
            <a:br>
              <a:rPr lang="en-US" dirty="0"/>
            </a:br>
            <a:r>
              <a:rPr lang="en-US" dirty="0"/>
              <a:t> are signals in time</a:t>
            </a:r>
          </a:p>
          <a:p>
            <a:endParaRPr lang="en-US" dirty="0"/>
          </a:p>
          <a:p>
            <a:pPr marL="285750" indent="-285750">
              <a:buFontTx/>
              <a:buChar char="•"/>
            </a:pPr>
            <a:r>
              <a:rPr lang="en-US" dirty="0"/>
              <a:t>Stock market</a:t>
            </a:r>
          </a:p>
          <a:p>
            <a:pPr marL="285750" indent="-285750">
              <a:buFontTx/>
              <a:buChar char="•"/>
            </a:pPr>
            <a:r>
              <a:rPr lang="en-US" dirty="0"/>
              <a:t>Temperature</a:t>
            </a:r>
          </a:p>
          <a:p>
            <a:pPr marL="285750" indent="-285750">
              <a:buFontTx/>
              <a:buChar char="•"/>
            </a:pPr>
            <a:r>
              <a:rPr lang="en-US" dirty="0"/>
              <a:t>Instrument readings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pic>
        <p:nvPicPr>
          <p:cNvPr id="4" name="Picture 3" descr="fig2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228" y="3237049"/>
            <a:ext cx="1783047" cy="16534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1880" y="5157523"/>
            <a:ext cx="1934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Continuous signals</a:t>
            </a:r>
          </a:p>
          <a:p>
            <a:r>
              <a:rPr lang="en-US" dirty="0"/>
              <a:t>x(t)</a:t>
            </a:r>
          </a:p>
        </p:txBody>
      </p:sp>
      <p:pic>
        <p:nvPicPr>
          <p:cNvPr id="6" name="Picture 5" descr="img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744" y="3254690"/>
            <a:ext cx="2052323" cy="11531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17654" y="5157523"/>
            <a:ext cx="2287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Sampled signals (data)</a:t>
            </a:r>
          </a:p>
          <a:p>
            <a:r>
              <a:rPr lang="en-US" dirty="0"/>
              <a:t>x(</a:t>
            </a:r>
            <a:r>
              <a:rPr lang="en-US" dirty="0" err="1"/>
              <a:t>nT</a:t>
            </a:r>
            <a:r>
              <a:rPr lang="en-US" dirty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41260" y="1164539"/>
            <a:ext cx="1937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Sometimes we </a:t>
            </a:r>
            <a:br>
              <a:rPr lang="en-US" dirty="0"/>
            </a:br>
            <a:r>
              <a:rPr lang="en-US" dirty="0"/>
              <a:t>sample them, </a:t>
            </a:r>
            <a:br>
              <a:rPr lang="en-US" dirty="0"/>
            </a:br>
            <a:r>
              <a:rPr lang="en-US" dirty="0"/>
              <a:t>record at intervals </a:t>
            </a:r>
            <a:br>
              <a:rPr lang="en-US" dirty="0"/>
            </a:br>
            <a:r>
              <a:rPr lang="en-US" dirty="0"/>
              <a:t>of T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584154" y="1108579"/>
            <a:ext cx="16850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get a </a:t>
            </a:r>
          </a:p>
          <a:p>
            <a:r>
              <a:rPr lang="en-US" dirty="0"/>
              <a:t>list in a table,</a:t>
            </a:r>
            <a:br>
              <a:rPr lang="en-US" dirty="0"/>
            </a:br>
            <a:r>
              <a:rPr lang="en-US" dirty="0"/>
              <a:t>array,  or vector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95182" y="4976081"/>
            <a:ext cx="1776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Discrete data </a:t>
            </a:r>
          </a:p>
          <a:p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 = x1, x2, x3,  …</a:t>
            </a:r>
          </a:p>
        </p:txBody>
      </p:sp>
      <p:pic>
        <p:nvPicPr>
          <p:cNvPr id="11" name="Picture 10" descr="image9_12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12334" r="73728"/>
          <a:stretch/>
        </p:blipFill>
        <p:spPr>
          <a:xfrm>
            <a:off x="6806982" y="2844894"/>
            <a:ext cx="996762" cy="19221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09067" y="5740779"/>
            <a:ext cx="2743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(might lose time reference)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8049755" y="3551726"/>
            <a:ext cx="66345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801412" y="1061732"/>
            <a:ext cx="1672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we  want </a:t>
            </a:r>
            <a:br>
              <a:rPr lang="en-US" dirty="0"/>
            </a:br>
            <a:r>
              <a:rPr lang="en-US" dirty="0"/>
              <a:t>(for now): features and characteristics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39268" y="2734740"/>
            <a:ext cx="192873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example: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Means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Variances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Patten matches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Changes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accumulation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Frequency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801411" y="857776"/>
            <a:ext cx="1866589" cy="525745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6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89367"/>
            <a:ext cx="8229600" cy="668408"/>
          </a:xfrm>
        </p:spPr>
        <p:txBody>
          <a:bodyPr/>
          <a:lstStyle/>
          <a:p>
            <a:r>
              <a:rPr lang="en-US" dirty="0" smtClean="0"/>
              <a:t>Converting From Time Sequence Data to Features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98960" y="1149937"/>
            <a:ext cx="237757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Many Types of data</a:t>
            </a:r>
            <a:br>
              <a:rPr lang="en-US" dirty="0"/>
            </a:br>
            <a:r>
              <a:rPr lang="en-US" dirty="0"/>
              <a:t> are signals in time</a:t>
            </a:r>
          </a:p>
          <a:p>
            <a:endParaRPr lang="en-US" dirty="0"/>
          </a:p>
          <a:p>
            <a:pPr marL="285750" indent="-285750">
              <a:buFontTx/>
              <a:buChar char="•"/>
            </a:pPr>
            <a:r>
              <a:rPr lang="en-US" dirty="0"/>
              <a:t>Stock market</a:t>
            </a:r>
          </a:p>
          <a:p>
            <a:pPr marL="285750" indent="-285750">
              <a:buFontTx/>
              <a:buChar char="•"/>
            </a:pPr>
            <a:r>
              <a:rPr lang="en-US" dirty="0"/>
              <a:t>Temperature</a:t>
            </a:r>
          </a:p>
          <a:p>
            <a:pPr marL="285750" indent="-285750">
              <a:buFontTx/>
              <a:buChar char="•"/>
            </a:pPr>
            <a:r>
              <a:rPr lang="en-US" dirty="0"/>
              <a:t>Instrument readings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pic>
        <p:nvPicPr>
          <p:cNvPr id="4" name="Picture 3" descr="fig2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228" y="3237049"/>
            <a:ext cx="1783047" cy="16534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1880" y="5157523"/>
            <a:ext cx="19343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Continuous signals</a:t>
            </a:r>
          </a:p>
          <a:p>
            <a:r>
              <a:rPr lang="en-US" dirty="0"/>
              <a:t>x(t)</a:t>
            </a:r>
          </a:p>
        </p:txBody>
      </p:sp>
      <p:pic>
        <p:nvPicPr>
          <p:cNvPr id="6" name="Picture 5" descr="img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744" y="3254690"/>
            <a:ext cx="2052323" cy="11531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17654" y="5157523"/>
            <a:ext cx="2287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Sampled signals (data)</a:t>
            </a:r>
          </a:p>
          <a:p>
            <a:r>
              <a:rPr lang="en-US" dirty="0"/>
              <a:t>x(</a:t>
            </a:r>
            <a:r>
              <a:rPr lang="en-US" dirty="0" err="1"/>
              <a:t>nT</a:t>
            </a:r>
            <a:r>
              <a:rPr lang="en-US" dirty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41260" y="1164539"/>
            <a:ext cx="1937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Sometimes we </a:t>
            </a:r>
            <a:br>
              <a:rPr lang="en-US" dirty="0"/>
            </a:br>
            <a:r>
              <a:rPr lang="en-US" dirty="0"/>
              <a:t>sample them, </a:t>
            </a:r>
            <a:br>
              <a:rPr lang="en-US" dirty="0"/>
            </a:br>
            <a:r>
              <a:rPr lang="en-US" dirty="0"/>
              <a:t>record at intervals </a:t>
            </a:r>
            <a:br>
              <a:rPr lang="en-US" dirty="0"/>
            </a:br>
            <a:r>
              <a:rPr lang="en-US" dirty="0"/>
              <a:t>of T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584154" y="1108579"/>
            <a:ext cx="16850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get a </a:t>
            </a:r>
          </a:p>
          <a:p>
            <a:r>
              <a:rPr lang="en-US" dirty="0"/>
              <a:t>list in a table,</a:t>
            </a:r>
            <a:br>
              <a:rPr lang="en-US" dirty="0"/>
            </a:br>
            <a:r>
              <a:rPr lang="en-US" dirty="0"/>
              <a:t>array,  or vector</a:t>
            </a:r>
          </a:p>
          <a:p>
            <a:pPr marL="285750" indent="-285750">
              <a:buFontTx/>
              <a:buChar char="•"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95182" y="4976081"/>
            <a:ext cx="1776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Discrete data </a:t>
            </a:r>
          </a:p>
          <a:p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 = x1, x2, x3,  …</a:t>
            </a:r>
          </a:p>
        </p:txBody>
      </p:sp>
      <p:pic>
        <p:nvPicPr>
          <p:cNvPr id="11" name="Picture 10" descr="image9_12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12334" r="73728"/>
          <a:stretch/>
        </p:blipFill>
        <p:spPr>
          <a:xfrm>
            <a:off x="6806982" y="2844894"/>
            <a:ext cx="996762" cy="19221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09067" y="5740779"/>
            <a:ext cx="2743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(might lose time reference)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8049755" y="3551726"/>
            <a:ext cx="66345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801412" y="1061732"/>
            <a:ext cx="1672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we  want </a:t>
            </a:r>
            <a:br>
              <a:rPr lang="en-US" dirty="0"/>
            </a:br>
            <a:r>
              <a:rPr lang="en-US" dirty="0"/>
              <a:t>(for now): features and characteristics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39268" y="2844894"/>
            <a:ext cx="33092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example: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Means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Variances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Patten matches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Changes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accumulation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Frequency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But </a:t>
            </a:r>
            <a:r>
              <a:rPr lang="en-US" dirty="0"/>
              <a:t>from when, and over what time period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524000" y="1108578"/>
            <a:ext cx="4980834" cy="477483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059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8379" y="99755"/>
            <a:ext cx="9009790" cy="668408"/>
          </a:xfrm>
        </p:spPr>
        <p:txBody>
          <a:bodyPr/>
          <a:lstStyle/>
          <a:p>
            <a:r>
              <a:rPr lang="en-US" dirty="0" smtClean="0"/>
              <a:t>Approaches to the Data </a:t>
            </a:r>
            <a:r>
              <a:rPr lang="en-US" smtClean="0"/>
              <a:t>Sequences in Tables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5477" y="1089934"/>
            <a:ext cx="3735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Discrete </a:t>
            </a:r>
            <a:r>
              <a:rPr lang="en-US" dirty="0" smtClean="0"/>
              <a:t>data for each source A, B, C.. </a:t>
            </a:r>
            <a:endParaRPr lang="en-US" dirty="0"/>
          </a:p>
          <a:p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 = x1, x2, x3,  …</a:t>
            </a:r>
          </a:p>
        </p:txBody>
      </p:sp>
      <p:pic>
        <p:nvPicPr>
          <p:cNvPr id="5" name="Picture 4" descr="image9_12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12334" r="73728"/>
          <a:stretch/>
        </p:blipFill>
        <p:spPr>
          <a:xfrm>
            <a:off x="-2800434" y="-122007"/>
            <a:ext cx="996762" cy="1922110"/>
          </a:xfrm>
          <a:prstGeom prst="rect">
            <a:avLst/>
          </a:prstGeom>
        </p:spPr>
      </p:pic>
      <p:pic>
        <p:nvPicPr>
          <p:cNvPr id="8" name="Picture 7" descr="img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26" y="178375"/>
            <a:ext cx="1572467" cy="88352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17484" y="2035964"/>
            <a:ext cx="13410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One row for each source </a:t>
            </a:r>
          </a:p>
          <a:p>
            <a:r>
              <a:rPr lang="en-US" dirty="0" smtClean="0"/>
              <a:t>A, B, C, D..</a:t>
            </a:r>
          </a:p>
          <a:p>
            <a:endParaRPr lang="en-US" dirty="0"/>
          </a:p>
          <a:p>
            <a:r>
              <a:rPr lang="en-US" sz="1200" dirty="0" err="1" smtClean="0"/>
              <a:t>Eg</a:t>
            </a:r>
            <a:r>
              <a:rPr lang="en-US" sz="1200" dirty="0" smtClean="0"/>
              <a:t> </a:t>
            </a:r>
            <a:r>
              <a:rPr lang="en-US" sz="1200" dirty="0" err="1" smtClean="0"/>
              <a:t>Numpy</a:t>
            </a:r>
            <a:r>
              <a:rPr lang="en-US" sz="1200" dirty="0" smtClean="0"/>
              <a:t> arrays</a:t>
            </a:r>
            <a:endParaRPr lang="en-US" sz="1200" dirty="0"/>
          </a:p>
        </p:txBody>
      </p:sp>
      <p:sp>
        <p:nvSpPr>
          <p:cNvPr id="14" name="Rectangle 13"/>
          <p:cNvSpPr/>
          <p:nvPr/>
        </p:nvSpPr>
        <p:spPr>
          <a:xfrm>
            <a:off x="2131234" y="1845629"/>
            <a:ext cx="2392307" cy="165249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803166" y="2035964"/>
            <a:ext cx="20813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A:   x1</a:t>
            </a:r>
            <a:r>
              <a:rPr lang="en-US" dirty="0"/>
              <a:t>, x2, x3,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 smtClean="0"/>
              <a:t>B:   x1</a:t>
            </a:r>
            <a:r>
              <a:rPr lang="en-US" dirty="0"/>
              <a:t>, x2, x3,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 smtClean="0"/>
              <a:t>C:   x1</a:t>
            </a:r>
            <a:r>
              <a:rPr lang="en-US" dirty="0"/>
              <a:t>, x2, x3,  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D:   x1</a:t>
            </a:r>
            <a:r>
              <a:rPr lang="en-US" dirty="0"/>
              <a:t>, x2, x3,  …</a:t>
            </a:r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69721" y="4110468"/>
            <a:ext cx="16074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One column </a:t>
            </a:r>
          </a:p>
          <a:p>
            <a:r>
              <a:rPr lang="en-US" dirty="0" smtClean="0"/>
              <a:t>for each series: </a:t>
            </a:r>
          </a:p>
          <a:p>
            <a:r>
              <a:rPr lang="en-US" dirty="0" smtClean="0"/>
              <a:t>A , B, C, D..</a:t>
            </a:r>
          </a:p>
          <a:p>
            <a:endParaRPr lang="en-US" dirty="0"/>
          </a:p>
          <a:p>
            <a:r>
              <a:rPr lang="en-US" sz="1200" dirty="0" err="1" smtClean="0"/>
              <a:t>eg</a:t>
            </a:r>
            <a:r>
              <a:rPr lang="en-US" sz="1200" dirty="0" smtClean="0"/>
              <a:t> Pandas</a:t>
            </a:r>
          </a:p>
          <a:p>
            <a:r>
              <a:rPr lang="en-US" sz="1200" dirty="0" smtClean="0"/>
              <a:t>(add rows with every new time sample)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167092" y="4038751"/>
            <a:ext cx="1872399" cy="202139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149163" y="3693962"/>
            <a:ext cx="4010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  <a:p>
            <a:r>
              <a:rPr lang="en-US" dirty="0" smtClean="0"/>
              <a:t>x1</a:t>
            </a:r>
          </a:p>
          <a:p>
            <a:r>
              <a:rPr lang="en-US" dirty="0" smtClean="0"/>
              <a:t>x2</a:t>
            </a:r>
          </a:p>
          <a:p>
            <a:r>
              <a:rPr lang="en-US" dirty="0" smtClean="0"/>
              <a:t>x3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583352" y="3693962"/>
            <a:ext cx="4010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  <a:p>
            <a:r>
              <a:rPr lang="en-US" dirty="0" smtClean="0"/>
              <a:t>x1</a:t>
            </a:r>
          </a:p>
          <a:p>
            <a:r>
              <a:rPr lang="en-US" dirty="0" smtClean="0"/>
              <a:t>x2</a:t>
            </a:r>
          </a:p>
          <a:p>
            <a:r>
              <a:rPr lang="en-US" dirty="0" smtClean="0"/>
              <a:t>x3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017618" y="3687553"/>
            <a:ext cx="4010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  <a:p>
            <a:r>
              <a:rPr lang="en-US" dirty="0" smtClean="0"/>
              <a:t>x1</a:t>
            </a:r>
          </a:p>
          <a:p>
            <a:r>
              <a:rPr lang="en-US" dirty="0" smtClean="0"/>
              <a:t>x2</a:t>
            </a:r>
          </a:p>
          <a:p>
            <a:r>
              <a:rPr lang="en-US" dirty="0" smtClean="0"/>
              <a:t>x3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3562126" y="2252759"/>
            <a:ext cx="1379262" cy="10095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466619" y="2043954"/>
            <a:ext cx="952072" cy="36933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5231618" y="3023806"/>
            <a:ext cx="14081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Filters, </a:t>
            </a:r>
          </a:p>
          <a:p>
            <a:r>
              <a:rPr lang="en-US" dirty="0" smtClean="0"/>
              <a:t>functions,</a:t>
            </a:r>
          </a:p>
          <a:p>
            <a:r>
              <a:rPr lang="en-US" dirty="0"/>
              <a:t>c</a:t>
            </a:r>
            <a:r>
              <a:rPr lang="en-US" dirty="0" smtClean="0"/>
              <a:t>onvolution..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7346549" y="1609768"/>
            <a:ext cx="1449034" cy="165249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7040246" y="1514928"/>
            <a:ext cx="20813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</a:t>
            </a:r>
            <a:r>
              <a:rPr lang="en-US" dirty="0" smtClean="0"/>
              <a:t>u  </a:t>
            </a:r>
            <a:r>
              <a:rPr lang="en-US" dirty="0" err="1" smtClean="0"/>
              <a:t>st.</a:t>
            </a:r>
            <a:r>
              <a:rPr lang="en-US" dirty="0"/>
              <a:t> </a:t>
            </a:r>
            <a:r>
              <a:rPr lang="en-US" dirty="0" smtClean="0"/>
              <a:t> </a:t>
            </a:r>
          </a:p>
          <a:p>
            <a:r>
              <a:rPr lang="en-US" dirty="0" smtClean="0"/>
              <a:t>A: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 smtClean="0"/>
              <a:t>B: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 smtClean="0"/>
              <a:t>C: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D: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…</a:t>
            </a:r>
          </a:p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012515" y="1050352"/>
            <a:ext cx="2297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Each row is a source: A, B, C..</a:t>
            </a:r>
          </a:p>
          <a:p>
            <a:r>
              <a:rPr lang="en-US" sz="1400" dirty="0" smtClean="0"/>
              <a:t>Columns are features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2233521" y="4338201"/>
            <a:ext cx="1165807" cy="84339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3573433" y="3823423"/>
            <a:ext cx="1334627" cy="7770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9960977" y="4499562"/>
            <a:ext cx="1790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Correlation of sources</a:t>
            </a:r>
          </a:p>
          <a:p>
            <a:r>
              <a:rPr lang="en-US" sz="1400" dirty="0" smtClean="0"/>
              <a:t>over a time period</a:t>
            </a:r>
            <a:endParaRPr lang="en-US" sz="1400" dirty="0"/>
          </a:p>
        </p:txBody>
      </p:sp>
      <p:sp>
        <p:nvSpPr>
          <p:cNvPr id="39" name="TextBox 38"/>
          <p:cNvSpPr txBox="1"/>
          <p:nvPr/>
        </p:nvSpPr>
        <p:spPr>
          <a:xfrm>
            <a:off x="9820567" y="4979601"/>
            <a:ext cx="1787669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/>
              <a:t>	A	B	C</a:t>
            </a:r>
          </a:p>
          <a:p>
            <a:r>
              <a:rPr lang="en-US" sz="1600" dirty="0" smtClean="0"/>
              <a:t>A	1	.3	-.2</a:t>
            </a:r>
          </a:p>
          <a:p>
            <a:r>
              <a:rPr lang="en-US" sz="1600" dirty="0" smtClean="0"/>
              <a:t>B	-2	1	.4</a:t>
            </a:r>
          </a:p>
          <a:p>
            <a:r>
              <a:rPr lang="en-US" sz="1600" dirty="0" smtClean="0"/>
              <a:t>C	0	-.6	1</a:t>
            </a:r>
            <a:endParaRPr lang="en-US" sz="1600" dirty="0"/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6355089" y="3023806"/>
            <a:ext cx="396319" cy="2843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977979" y="1596231"/>
            <a:ext cx="1787669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/>
              <a:t>	f1	f2	f3</a:t>
            </a:r>
          </a:p>
          <a:p>
            <a:r>
              <a:rPr lang="en-US" sz="1600" dirty="0" smtClean="0"/>
              <a:t>f1	1	.3	-.2</a:t>
            </a:r>
          </a:p>
          <a:p>
            <a:r>
              <a:rPr lang="en-US" sz="1600" dirty="0" smtClean="0"/>
              <a:t>f2	-2	1	.4</a:t>
            </a:r>
          </a:p>
          <a:p>
            <a:r>
              <a:rPr lang="en-US" sz="1600" dirty="0" smtClean="0"/>
              <a:t>f3	0	-.6	1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9946938" y="525243"/>
            <a:ext cx="1814920" cy="8617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/>
              <a:t>Predictions or </a:t>
            </a:r>
            <a:br>
              <a:rPr lang="en-US" sz="1600" dirty="0" smtClean="0"/>
            </a:br>
            <a:r>
              <a:rPr lang="en-US" sz="1600" dirty="0" smtClean="0"/>
              <a:t>classifications on </a:t>
            </a:r>
          </a:p>
          <a:p>
            <a:r>
              <a:rPr lang="en-US" sz="1600" dirty="0" smtClean="0"/>
              <a:t>A, B, C</a:t>
            </a:r>
            <a:endParaRPr lang="en-US" sz="1600" dirty="0"/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8974515" y="1249229"/>
            <a:ext cx="846052" cy="8182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9846127" y="2641209"/>
            <a:ext cx="19157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Correlation of features over all sources</a:t>
            </a:r>
            <a:endParaRPr lang="en-US" sz="14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9026313" y="2342855"/>
            <a:ext cx="625685" cy="77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4092641" y="5882804"/>
            <a:ext cx="5486532" cy="131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7326452" y="3885524"/>
            <a:ext cx="1449034" cy="1652491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7017726" y="3970960"/>
            <a:ext cx="20813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r>
              <a:rPr lang="en-US" dirty="0" smtClean="0"/>
              <a:t>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/>
              <a:t>2</a:t>
            </a:r>
            <a:r>
              <a:rPr lang="en-US" dirty="0" smtClean="0"/>
              <a:t>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  <a:endParaRPr lang="en-US" dirty="0"/>
          </a:p>
          <a:p>
            <a:r>
              <a:rPr lang="en-US" dirty="0"/>
              <a:t>3</a:t>
            </a:r>
            <a:r>
              <a:rPr lang="en-US" dirty="0" smtClean="0"/>
              <a:t>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</a:t>
            </a:r>
            <a:r>
              <a:rPr lang="en-US" dirty="0" smtClean="0"/>
              <a:t>…</a:t>
            </a:r>
          </a:p>
          <a:p>
            <a:r>
              <a:rPr lang="en-US" dirty="0"/>
              <a:t>4</a:t>
            </a:r>
            <a:r>
              <a:rPr lang="en-US" dirty="0" smtClean="0"/>
              <a:t>:   f1</a:t>
            </a:r>
            <a:r>
              <a:rPr lang="en-US" dirty="0"/>
              <a:t>, </a:t>
            </a:r>
            <a:r>
              <a:rPr lang="en-US" dirty="0" smtClean="0"/>
              <a:t>f2</a:t>
            </a:r>
            <a:r>
              <a:rPr lang="en-US" dirty="0"/>
              <a:t>, </a:t>
            </a:r>
            <a:r>
              <a:rPr lang="en-US" dirty="0" smtClean="0"/>
              <a:t>f3</a:t>
            </a:r>
            <a:r>
              <a:rPr lang="en-US" dirty="0"/>
              <a:t>,  …</a:t>
            </a:r>
          </a:p>
          <a:p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7012515" y="3339590"/>
            <a:ext cx="19978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Each row is </a:t>
            </a:r>
            <a:r>
              <a:rPr lang="en-US" sz="1400" smtClean="0"/>
              <a:t>a time</a:t>
            </a:r>
          </a:p>
          <a:p>
            <a:r>
              <a:rPr lang="en-US" sz="1400" dirty="0" smtClean="0"/>
              <a:t>columns are features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882589" y="3998262"/>
            <a:ext cx="30168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</a:p>
          <a:p>
            <a:r>
              <a:rPr lang="en-US" dirty="0" smtClean="0"/>
              <a:t>2</a:t>
            </a:r>
          </a:p>
          <a:p>
            <a:r>
              <a:rPr lang="en-US" dirty="0" smtClean="0"/>
              <a:t>3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6378229" y="3970960"/>
            <a:ext cx="347639" cy="240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9946938" y="3502982"/>
            <a:ext cx="1814920" cy="8617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/>
              <a:t>Predictions or </a:t>
            </a:r>
            <a:br>
              <a:rPr lang="en-US" sz="1600" dirty="0" smtClean="0"/>
            </a:br>
            <a:r>
              <a:rPr lang="en-US" sz="1600" dirty="0" smtClean="0"/>
              <a:t>classifications on </a:t>
            </a:r>
          </a:p>
          <a:p>
            <a:r>
              <a:rPr lang="en-US" sz="1600" dirty="0" smtClean="0"/>
              <a:t>Time 1, 2, 3 ..</a:t>
            </a:r>
            <a:endParaRPr lang="en-US" sz="1600" dirty="0"/>
          </a:p>
        </p:txBody>
      </p:sp>
      <p:cxnSp>
        <p:nvCxnSpPr>
          <p:cNvPr id="77" name="Straight Arrow Connector 76"/>
          <p:cNvCxnSpPr/>
          <p:nvPr/>
        </p:nvCxnSpPr>
        <p:spPr>
          <a:xfrm flipV="1">
            <a:off x="9010370" y="3916910"/>
            <a:ext cx="594090" cy="2560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9010370" y="4864130"/>
            <a:ext cx="568803" cy="2442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378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5049</TotalTime>
  <Words>1152</Words>
  <Application>Microsoft Macintosh PowerPoint</Application>
  <PresentationFormat>Widescreen</PresentationFormat>
  <Paragraphs>414</Paragraphs>
  <Slides>25</Slides>
  <Notes>4</Notes>
  <HiddenSlides>6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 Narrow</vt:lpstr>
      <vt:lpstr>Calibri</vt:lpstr>
      <vt:lpstr>Courier New</vt:lpstr>
      <vt:lpstr>Helvetica Neue Light</vt:lpstr>
      <vt:lpstr>Mangal</vt:lpstr>
      <vt:lpstr>ＭＳ Ｐゴシック</vt:lpstr>
      <vt:lpstr>Optima</vt:lpstr>
      <vt:lpstr>Arial</vt:lpstr>
      <vt:lpstr>Office Theme</vt:lpstr>
      <vt:lpstr>Data as a Signal Data X: A Course on Data, Signals, and Systems</vt:lpstr>
      <vt:lpstr>Outline for Data as a Signal Part I</vt:lpstr>
      <vt:lpstr>A High Level Framework </vt:lpstr>
      <vt:lpstr>Converting From Time Sequence Data to Features</vt:lpstr>
      <vt:lpstr>Converting From Time Sequence Data to Features</vt:lpstr>
      <vt:lpstr>Converting From Time Sequence Data to Features</vt:lpstr>
      <vt:lpstr>Converting From Time Sequence Data to Features</vt:lpstr>
      <vt:lpstr>Converting From Time Sequence Data to Features</vt:lpstr>
      <vt:lpstr>Approaches to the Data Sequences in Tables</vt:lpstr>
      <vt:lpstr>Covariance and Correlation of Multiple Signals Data X: A Course on Data, Signals, and Systems</vt:lpstr>
      <vt:lpstr>Correlation and Covariance</vt:lpstr>
      <vt:lpstr>Correlation and Covariance</vt:lpstr>
      <vt:lpstr>Covariance: Alternative Format</vt:lpstr>
      <vt:lpstr>Correlation Matrix</vt:lpstr>
      <vt:lpstr>Correlation Matrix</vt:lpstr>
      <vt:lpstr>Code Examples: Correlation of Rows with NumPy</vt:lpstr>
      <vt:lpstr>Correlation of Features  from Different Sources</vt:lpstr>
      <vt:lpstr>Pandas will create a correlation matrix with “columns”</vt:lpstr>
      <vt:lpstr>Approaches to the Data Sequences in Tables</vt:lpstr>
      <vt:lpstr>Properties of Correlation</vt:lpstr>
      <vt:lpstr>Properties of Correlation</vt:lpstr>
      <vt:lpstr>Properties of Correlation</vt:lpstr>
      <vt:lpstr>More Conversions from Real Time Data</vt:lpstr>
      <vt:lpstr>PowerPoint Presentation</vt:lpstr>
      <vt:lpstr>End of Section</vt:lpstr>
    </vt:vector>
  </TitlesOfParts>
  <Company>UC Berkeley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Microsoft Office User</cp:lastModifiedBy>
  <cp:revision>385</cp:revision>
  <cp:lastPrinted>2013-05-20T04:39:02Z</cp:lastPrinted>
  <dcterms:created xsi:type="dcterms:W3CDTF">2013-05-20T04:35:54Z</dcterms:created>
  <dcterms:modified xsi:type="dcterms:W3CDTF">2017-03-21T05:33:20Z</dcterms:modified>
</cp:coreProperties>
</file>

<file path=docProps/thumbnail.jpeg>
</file>